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338" r:id="rId2"/>
    <p:sldId id="348" r:id="rId3"/>
    <p:sldId id="349" r:id="rId4"/>
    <p:sldId id="350" r:id="rId5"/>
    <p:sldId id="351" r:id="rId6"/>
    <p:sldId id="325" r:id="rId7"/>
    <p:sldId id="326" r:id="rId8"/>
    <p:sldId id="327" r:id="rId9"/>
    <p:sldId id="32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31/01/2026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C7BD4-B96E-8A70-A70C-958ED98C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8C1CD-0A16-E6D2-2003-96B46CEE6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641AE48-19E5-F902-BC12-5074111D84E3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15686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6A0C7D-F250-B470-8CE3-9DD805516B31}"/>
                </a:ext>
              </a:extLst>
            </p:cNvPr>
            <p:cNvSpPr/>
            <p:nvPr/>
          </p:nvSpPr>
          <p:spPr>
            <a:xfrm>
              <a:off x="0" y="315686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2228F83-2114-9D49-DD4B-7D4D03D7D85E}"/>
                </a:ext>
              </a:extLst>
            </p:cNvPr>
            <p:cNvSpPr txBox="1"/>
            <p:nvPr/>
          </p:nvSpPr>
          <p:spPr>
            <a:xfrm>
              <a:off x="1888217" y="3086268"/>
              <a:ext cx="5367565" cy="1508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place des nombres sur une droite graduée.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91D73F7-7A36-1EC0-4229-DA7295ED7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302552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6" y="338416"/>
            <a:ext cx="8535911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trouve comment la droite est graduée.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48 000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58 000</a:t>
            </a:r>
          </a:p>
        </p:txBody>
      </p:sp>
      <p:sp>
        <p:nvSpPr>
          <p:cNvPr id="93" name="Espace réservé du texte 92">
            <a:extLst>
              <a:ext uri="{FF2B5EF4-FFF2-40B4-BE49-F238E27FC236}">
                <a16:creationId xmlns:a16="http://schemas.microsoft.com/office/drawing/2014/main" id="{E0722CB8-083F-FF04-42AD-00EAC41ED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598577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5" y="181662"/>
            <a:ext cx="8626683" cy="988409"/>
          </a:xfrm>
        </p:spPr>
        <p:txBody>
          <a:bodyPr>
            <a:normAutofit/>
          </a:bodyPr>
          <a:lstStyle/>
          <a:p>
            <a:r>
              <a:rPr lang="fr-FR" dirty="0"/>
              <a:t>La droite est graduée de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7" name="Espace réservé du texte 46">
            <a:extLst>
              <a:ext uri="{FF2B5EF4-FFF2-40B4-BE49-F238E27FC236}">
                <a16:creationId xmlns:a16="http://schemas.microsoft.com/office/drawing/2014/main" id="{787A3477-DD5D-831B-C95E-78979782F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1/2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EC37BF7B-D52D-E3C8-481F-D9FB8BF0E6B8}"/>
              </a:ext>
            </a:extLst>
          </p:cNvPr>
          <p:cNvSpPr txBox="1">
            <a:spLocks/>
          </p:cNvSpPr>
          <p:nvPr/>
        </p:nvSpPr>
        <p:spPr>
          <a:xfrm>
            <a:off x="5146665" y="181662"/>
            <a:ext cx="3569127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1 000 en 1 000.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34132FA-AB04-53E4-F4A8-03B3DF265F42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BCF4A5B4-B242-ADA3-DFF4-2321E919501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585D63B-D2BE-8474-96B4-95220A7CD9F1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E947AF99-2B5B-7252-4B56-2B7BE1E5B67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113B21D7-D700-DE31-AEED-E43A74B37B2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F666EE7-C2C5-A764-53FA-A7DE2F32CF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9BED24-D447-9473-441A-57FEB01977B4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F5715D0-29C6-D07E-59A5-BAF795FDE25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958707-7B76-7B37-604C-C5C3D709AA9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B1F1F804-6E18-49C9-FB16-230ED6E32665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9984D0A1-E70B-EE00-3A26-CFF0C3B0480B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5697B804-0122-E659-D033-86AE99050FB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7565F9-22E9-3707-E95F-0A2810EA3E4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27547092-7E9B-9DA3-E904-6F5DA2CE5FA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53FCB24A-A038-2BD9-6D82-082EE450BB6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6174D9CA-B37E-7D26-A5B9-B7F8CEC404B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DD47FD3B-B321-761F-B2AC-B23FC39B50D5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C81DCF62-A733-C24B-9C65-9B0E9CFA6D5A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8DE20EC-48C2-6170-0253-EB55C9ADDC1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7B2F752-A8B8-421B-6110-94543AC1339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EBC6B83-98B8-81BF-126D-AE888F9A55B8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AC249CA-8901-9B47-3250-4305DF450C1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3E16BEE3-A954-D7FA-D063-41C34957B12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BE307C43-6C62-8916-C0E4-0E4204B0AA5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A2C9F10-7721-1B21-6083-031168EDD35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C9770B64-9CAF-7AB4-7B23-DBEF5C28D74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41C6FE6C-D0D7-AE35-D4D5-24F83F10952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7C11385-0C90-3965-7D3A-60E54DAAB93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28AFCEF8-3FE0-D9AF-0311-E7CD9657054D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9431EB88-01CD-25FE-B5BE-ED0C8537B52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6BD1A80-CD9D-1E52-8656-D12C2245049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348A840B-8CF2-1919-79EA-DD697330685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F527F49-977A-570F-E938-B3F40391AD3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9F777BF3-E020-D367-E109-F31F188AD73E}"/>
              </a:ext>
            </a:extLst>
          </p:cNvPr>
          <p:cNvSpPr/>
          <p:nvPr/>
        </p:nvSpPr>
        <p:spPr>
          <a:xfrm>
            <a:off x="240408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48707689-A01B-3965-DB16-A517B64DA9F8}"/>
              </a:ext>
            </a:extLst>
          </p:cNvPr>
          <p:cNvSpPr/>
          <p:nvPr/>
        </p:nvSpPr>
        <p:spPr>
          <a:xfrm>
            <a:off x="2796150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6" name="Flèche : courbe vers le bas 85">
            <a:extLst>
              <a:ext uri="{FF2B5EF4-FFF2-40B4-BE49-F238E27FC236}">
                <a16:creationId xmlns:a16="http://schemas.microsoft.com/office/drawing/2014/main" id="{29069FCC-4F85-EA48-1C42-253018B0AD44}"/>
              </a:ext>
            </a:extLst>
          </p:cNvPr>
          <p:cNvSpPr/>
          <p:nvPr/>
        </p:nvSpPr>
        <p:spPr>
          <a:xfrm>
            <a:off x="3234411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7" name="Flèche : courbe vers le bas 86">
            <a:extLst>
              <a:ext uri="{FF2B5EF4-FFF2-40B4-BE49-F238E27FC236}">
                <a16:creationId xmlns:a16="http://schemas.microsoft.com/office/drawing/2014/main" id="{303E0184-91C9-EA7B-02A0-9EE8D57D82ED}"/>
              </a:ext>
            </a:extLst>
          </p:cNvPr>
          <p:cNvSpPr/>
          <p:nvPr/>
        </p:nvSpPr>
        <p:spPr>
          <a:xfrm>
            <a:off x="367924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8" name="Flèche : courbe vers le bas 87">
            <a:extLst>
              <a:ext uri="{FF2B5EF4-FFF2-40B4-BE49-F238E27FC236}">
                <a16:creationId xmlns:a16="http://schemas.microsoft.com/office/drawing/2014/main" id="{4DDFD6B1-1E18-891D-E31A-8FBB4E87CB9D}"/>
              </a:ext>
            </a:extLst>
          </p:cNvPr>
          <p:cNvSpPr/>
          <p:nvPr/>
        </p:nvSpPr>
        <p:spPr>
          <a:xfrm>
            <a:off x="409278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9" name="Flèche : courbe vers le bas 88">
            <a:extLst>
              <a:ext uri="{FF2B5EF4-FFF2-40B4-BE49-F238E27FC236}">
                <a16:creationId xmlns:a16="http://schemas.microsoft.com/office/drawing/2014/main" id="{7A978C93-2595-8BFD-4626-3522670AC0EC}"/>
              </a:ext>
            </a:extLst>
          </p:cNvPr>
          <p:cNvSpPr/>
          <p:nvPr/>
        </p:nvSpPr>
        <p:spPr>
          <a:xfrm>
            <a:off x="451059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E7D3ED2F-CF11-7F5B-EEE6-80135FD79AB6}"/>
              </a:ext>
            </a:extLst>
          </p:cNvPr>
          <p:cNvSpPr/>
          <p:nvPr/>
        </p:nvSpPr>
        <p:spPr>
          <a:xfrm>
            <a:off x="489670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1" name="Flèche : courbe vers le bas 90">
            <a:extLst>
              <a:ext uri="{FF2B5EF4-FFF2-40B4-BE49-F238E27FC236}">
                <a16:creationId xmlns:a16="http://schemas.microsoft.com/office/drawing/2014/main" id="{1AEBED66-B322-8002-D4B2-BD615F17508B}"/>
              </a:ext>
            </a:extLst>
          </p:cNvPr>
          <p:cNvSpPr/>
          <p:nvPr/>
        </p:nvSpPr>
        <p:spPr>
          <a:xfrm>
            <a:off x="530794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Flèche : courbe vers le bas 91">
            <a:extLst>
              <a:ext uri="{FF2B5EF4-FFF2-40B4-BE49-F238E27FC236}">
                <a16:creationId xmlns:a16="http://schemas.microsoft.com/office/drawing/2014/main" id="{D8733EE3-34BC-E114-A81E-E3B9A7BF4823}"/>
              </a:ext>
            </a:extLst>
          </p:cNvPr>
          <p:cNvSpPr/>
          <p:nvPr/>
        </p:nvSpPr>
        <p:spPr>
          <a:xfrm>
            <a:off x="5714699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3" name="Flèche : courbe vers le bas 92">
            <a:extLst>
              <a:ext uri="{FF2B5EF4-FFF2-40B4-BE49-F238E27FC236}">
                <a16:creationId xmlns:a16="http://schemas.microsoft.com/office/drawing/2014/main" id="{14940CF0-A362-F47C-7FA0-1CB573B94425}"/>
              </a:ext>
            </a:extLst>
          </p:cNvPr>
          <p:cNvSpPr/>
          <p:nvPr/>
        </p:nvSpPr>
        <p:spPr>
          <a:xfrm>
            <a:off x="6139449" y="3681002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38607D-0BAE-B709-5424-A6021D46F605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48 000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35AE1AE-CA37-FC2A-FAE2-A0AFD48C08D8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58 000</a:t>
            </a:r>
          </a:p>
        </p:txBody>
      </p:sp>
    </p:spTree>
    <p:extLst>
      <p:ext uri="{BB962C8B-B14F-4D97-AF65-F5344CB8AC3E}">
        <p14:creationId xmlns:p14="http://schemas.microsoft.com/office/powerpoint/2010/main" val="216537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5089265" y="327404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5125434" y="3304526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90C2667-23F6-17BB-E07C-6F6EB646CC56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48 000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207D4D0-D366-9CCD-6DBF-5C33198E1F58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58 000</a:t>
            </a:r>
          </a:p>
        </p:txBody>
      </p:sp>
    </p:spTree>
    <p:extLst>
      <p:ext uri="{BB962C8B-B14F-4D97-AF65-F5344CB8AC3E}">
        <p14:creationId xmlns:p14="http://schemas.microsoft.com/office/powerpoint/2010/main" val="128033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Larme 39">
            <a:extLst>
              <a:ext uri="{FF2B5EF4-FFF2-40B4-BE49-F238E27FC236}">
                <a16:creationId xmlns:a16="http://schemas.microsoft.com/office/drawing/2014/main" id="{0E147660-00D5-439A-589A-FE8D0D24D7BF}"/>
              </a:ext>
            </a:extLst>
          </p:cNvPr>
          <p:cNvSpPr/>
          <p:nvPr/>
        </p:nvSpPr>
        <p:spPr>
          <a:xfrm rot="8191251">
            <a:off x="5089265" y="3274042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4850883" y="325188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55 000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2F4803-FC45-4EDC-3643-7E00D210A561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48 000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9FC97C-5554-2AB4-24B6-984269D61E40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58 000</a:t>
            </a:r>
          </a:p>
        </p:txBody>
      </p:sp>
    </p:spTree>
    <p:extLst>
      <p:ext uri="{BB962C8B-B14F-4D97-AF65-F5344CB8AC3E}">
        <p14:creationId xmlns:p14="http://schemas.microsoft.com/office/powerpoint/2010/main" val="1152341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6" y="338416"/>
            <a:ext cx="8535911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et trouve comment la droite est graduée.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25 000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C01DE5-CA65-D451-32F1-B5ACFA21467C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125 000</a:t>
            </a:r>
          </a:p>
        </p:txBody>
      </p:sp>
      <p:sp>
        <p:nvSpPr>
          <p:cNvPr id="93" name="Espace réservé du texte 92">
            <a:extLst>
              <a:ext uri="{FF2B5EF4-FFF2-40B4-BE49-F238E27FC236}">
                <a16:creationId xmlns:a16="http://schemas.microsoft.com/office/drawing/2014/main" id="{E0722CB8-083F-FF04-42AD-00EAC41ED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741980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5" y="181662"/>
            <a:ext cx="8626683" cy="988409"/>
          </a:xfrm>
        </p:spPr>
        <p:txBody>
          <a:bodyPr>
            <a:normAutofit/>
          </a:bodyPr>
          <a:lstStyle/>
          <a:p>
            <a:r>
              <a:rPr lang="fr-FR" dirty="0"/>
              <a:t>La droite est graduée de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7" name="Espace réservé du texte 46">
            <a:extLst>
              <a:ext uri="{FF2B5EF4-FFF2-40B4-BE49-F238E27FC236}">
                <a16:creationId xmlns:a16="http://schemas.microsoft.com/office/drawing/2014/main" id="{787A3477-DD5D-831B-C95E-78979782F4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2/2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EC37BF7B-D52D-E3C8-481F-D9FB8BF0E6B8}"/>
              </a:ext>
            </a:extLst>
          </p:cNvPr>
          <p:cNvSpPr txBox="1">
            <a:spLocks/>
          </p:cNvSpPr>
          <p:nvPr/>
        </p:nvSpPr>
        <p:spPr>
          <a:xfrm>
            <a:off x="5146665" y="181662"/>
            <a:ext cx="3569127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10 000 en 10 000.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34132FA-AB04-53E4-F4A8-03B3DF265F42}"/>
              </a:ext>
            </a:extLst>
          </p:cNvPr>
          <p:cNvGrpSpPr/>
          <p:nvPr/>
        </p:nvGrpSpPr>
        <p:grpSpPr>
          <a:xfrm>
            <a:off x="-1852101" y="3777804"/>
            <a:ext cx="12603350" cy="596735"/>
            <a:chOff x="349857" y="2732400"/>
            <a:chExt cx="10800000" cy="473197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BCF4A5B4-B242-ADA3-DFF4-2321E919501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585D63B-D2BE-8474-96B4-95220A7CD9F1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E947AF99-2B5B-7252-4B56-2B7BE1E5B67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113B21D7-D700-DE31-AEED-E43A74B37B2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F666EE7-C2C5-A764-53FA-A7DE2F32CF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9BED24-D447-9473-441A-57FEB01977B4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F5715D0-29C6-D07E-59A5-BAF795FDE25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65958707-7B76-7B37-604C-C5C3D709AA9A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B1F1F804-6E18-49C9-FB16-230ED6E32665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9984D0A1-E70B-EE00-3A26-CFF0C3B0480B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5697B804-0122-E659-D033-86AE99050FB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7565F9-22E9-3707-E95F-0A2810EA3E4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27547092-7E9B-9DA3-E904-6F5DA2CE5FA1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53FCB24A-A038-2BD9-6D82-082EE450BB6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6174D9CA-B37E-7D26-A5B9-B7F8CEC404B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DD47FD3B-B321-761F-B2AC-B23FC39B50D5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C81DCF62-A733-C24B-9C65-9B0E9CFA6D5A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8DE20EC-48C2-6170-0253-EB55C9ADDC1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7B2F752-A8B8-421B-6110-94543AC1339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EBC6B83-98B8-81BF-126D-AE888F9A55B8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AC249CA-8901-9B47-3250-4305DF450C1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3E16BEE3-A954-D7FA-D063-41C34957B12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BE307C43-6C62-8916-C0E4-0E4204B0AA5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A2C9F10-7721-1B21-6083-031168EDD35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C9770B64-9CAF-7AB4-7B23-DBEF5C28D74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41C6FE6C-D0D7-AE35-D4D5-24F83F10952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7C11385-0C90-3965-7D3A-60E54DAAB93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28AFCEF8-3FE0-D9AF-0311-E7CD9657054D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9431EB88-01CD-25FE-B5BE-ED0C8537B52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6BD1A80-CD9D-1E52-8656-D12C2245049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348A840B-8CF2-1919-79EA-DD697330685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F527F49-977A-570F-E938-B3F40391AD3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9F777BF3-E020-D367-E109-F31F188AD73E}"/>
              </a:ext>
            </a:extLst>
          </p:cNvPr>
          <p:cNvSpPr/>
          <p:nvPr/>
        </p:nvSpPr>
        <p:spPr>
          <a:xfrm>
            <a:off x="240408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48707689-A01B-3965-DB16-A517B64DA9F8}"/>
              </a:ext>
            </a:extLst>
          </p:cNvPr>
          <p:cNvSpPr/>
          <p:nvPr/>
        </p:nvSpPr>
        <p:spPr>
          <a:xfrm>
            <a:off x="2796150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6" name="Flèche : courbe vers le bas 85">
            <a:extLst>
              <a:ext uri="{FF2B5EF4-FFF2-40B4-BE49-F238E27FC236}">
                <a16:creationId xmlns:a16="http://schemas.microsoft.com/office/drawing/2014/main" id="{29069FCC-4F85-EA48-1C42-253018B0AD44}"/>
              </a:ext>
            </a:extLst>
          </p:cNvPr>
          <p:cNvSpPr/>
          <p:nvPr/>
        </p:nvSpPr>
        <p:spPr>
          <a:xfrm>
            <a:off x="3234411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7" name="Flèche : courbe vers le bas 86">
            <a:extLst>
              <a:ext uri="{FF2B5EF4-FFF2-40B4-BE49-F238E27FC236}">
                <a16:creationId xmlns:a16="http://schemas.microsoft.com/office/drawing/2014/main" id="{303E0184-91C9-EA7B-02A0-9EE8D57D82ED}"/>
              </a:ext>
            </a:extLst>
          </p:cNvPr>
          <p:cNvSpPr/>
          <p:nvPr/>
        </p:nvSpPr>
        <p:spPr>
          <a:xfrm>
            <a:off x="367924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8" name="Flèche : courbe vers le bas 87">
            <a:extLst>
              <a:ext uri="{FF2B5EF4-FFF2-40B4-BE49-F238E27FC236}">
                <a16:creationId xmlns:a16="http://schemas.microsoft.com/office/drawing/2014/main" id="{4DDFD6B1-1E18-891D-E31A-8FBB4E87CB9D}"/>
              </a:ext>
            </a:extLst>
          </p:cNvPr>
          <p:cNvSpPr/>
          <p:nvPr/>
        </p:nvSpPr>
        <p:spPr>
          <a:xfrm>
            <a:off x="409278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9" name="Flèche : courbe vers le bas 88">
            <a:extLst>
              <a:ext uri="{FF2B5EF4-FFF2-40B4-BE49-F238E27FC236}">
                <a16:creationId xmlns:a16="http://schemas.microsoft.com/office/drawing/2014/main" id="{7A978C93-2595-8BFD-4626-3522670AC0EC}"/>
              </a:ext>
            </a:extLst>
          </p:cNvPr>
          <p:cNvSpPr/>
          <p:nvPr/>
        </p:nvSpPr>
        <p:spPr>
          <a:xfrm>
            <a:off x="4510596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E7D3ED2F-CF11-7F5B-EEE6-80135FD79AB6}"/>
              </a:ext>
            </a:extLst>
          </p:cNvPr>
          <p:cNvSpPr/>
          <p:nvPr/>
        </p:nvSpPr>
        <p:spPr>
          <a:xfrm>
            <a:off x="4896705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1" name="Flèche : courbe vers le bas 90">
            <a:extLst>
              <a:ext uri="{FF2B5EF4-FFF2-40B4-BE49-F238E27FC236}">
                <a16:creationId xmlns:a16="http://schemas.microsoft.com/office/drawing/2014/main" id="{1AEBED66-B322-8002-D4B2-BD615F17508B}"/>
              </a:ext>
            </a:extLst>
          </p:cNvPr>
          <p:cNvSpPr/>
          <p:nvPr/>
        </p:nvSpPr>
        <p:spPr>
          <a:xfrm>
            <a:off x="5307944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Flèche : courbe vers le bas 91">
            <a:extLst>
              <a:ext uri="{FF2B5EF4-FFF2-40B4-BE49-F238E27FC236}">
                <a16:creationId xmlns:a16="http://schemas.microsoft.com/office/drawing/2014/main" id="{D8733EE3-34BC-E114-A81E-E3B9A7BF4823}"/>
              </a:ext>
            </a:extLst>
          </p:cNvPr>
          <p:cNvSpPr/>
          <p:nvPr/>
        </p:nvSpPr>
        <p:spPr>
          <a:xfrm>
            <a:off x="5714699" y="3687007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3" name="Flèche : courbe vers le bas 92">
            <a:extLst>
              <a:ext uri="{FF2B5EF4-FFF2-40B4-BE49-F238E27FC236}">
                <a16:creationId xmlns:a16="http://schemas.microsoft.com/office/drawing/2014/main" id="{14940CF0-A362-F47C-7FA0-1CB573B94425}"/>
              </a:ext>
            </a:extLst>
          </p:cNvPr>
          <p:cNvSpPr/>
          <p:nvPr/>
        </p:nvSpPr>
        <p:spPr>
          <a:xfrm>
            <a:off x="6139449" y="3681002"/>
            <a:ext cx="393089" cy="152262"/>
          </a:xfrm>
          <a:prstGeom prst="curvedDownArrow">
            <a:avLst>
              <a:gd name="adj1" fmla="val 8973"/>
              <a:gd name="adj2" fmla="val 75115"/>
              <a:gd name="adj3" fmla="val 3959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F800B4-289B-4373-6885-940499FE2063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25 000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EE64A5C-58BE-70F0-5DA7-07153E6E15A3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125 000</a:t>
            </a:r>
          </a:p>
        </p:txBody>
      </p:sp>
    </p:spTree>
    <p:extLst>
      <p:ext uri="{BB962C8B-B14F-4D97-AF65-F5344CB8AC3E}">
        <p14:creationId xmlns:p14="http://schemas.microsoft.com/office/powerpoint/2010/main" val="39626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D97470C-3B9E-5121-CBE4-111EA4856100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1891300-C14B-15FB-939E-BCAC574D3D2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27298A6-9491-222E-9804-BB5766C5BF2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F221B4CF-A8E5-ED38-7E2A-BB6F522EA50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68F57DB-01FD-8689-C940-938A15FC932A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CCF7572-3717-0885-7196-BA65B79455B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F0D4777C-86FB-32AF-47D5-93B215B8FAE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AB4B598-ECE1-B3D2-AFA5-40FA3CF4DD40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AABC5F8D-8EC8-A6F7-823C-84657239EB2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C42E763-B304-EF5E-D6B5-EB437E37F10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7A45E20-325D-B563-8F0C-D108D21307A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8751C190-20F6-2DD6-C621-711EA2686DD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93C0B70-244A-EBCF-A604-A40EACBB916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BBDA9E0-5F74-3A2A-268D-CA1897E1D69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9FF3F021-227C-827A-9880-0AF8FEEB19E3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34943275-2209-C8F8-BDF3-A49C9698058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622887C6-D170-62BF-4C28-B29618CC255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4B419DD7-0327-A4EB-6058-F3D4B59B6B2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04967920-380B-BDC6-BE6C-D627F79A7712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27C942BA-3B1B-71BC-4BF4-348A69DCB2E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2867040E-C1FA-AC87-C05A-BEAA5D6A33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0CF060B-9311-8A14-B4CB-386429C00C7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3B374700-AB6F-0298-562C-7EC0F8AC61B3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C7AFE47-D64B-D59C-539D-8C6AB7DC37D2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EF5E4B6D-9000-9C0B-8387-F5FE2BFEC71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490C26E-14E6-D5DF-7732-E7F157C7B27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40D986A1-B4F3-D3FE-BAF6-C611B4D411C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291EAE5B-CBF0-2E2F-9C6C-0F24061A160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85CF427-21BA-F109-C098-DCE8DB404D9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52D707-A014-2536-3099-C82C4DD8F16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58548D50-311E-A0D6-BB52-2AABAA8C1C21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F47D07C-ACA8-FE7C-DEE9-018A832184D3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4629072-E36D-926C-1A14-27CD5B6DDAD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045547DE-B2DB-E281-9478-087AE8C60633}"/>
              </a:ext>
            </a:extLst>
          </p:cNvPr>
          <p:cNvSpPr/>
          <p:nvPr/>
        </p:nvSpPr>
        <p:spPr>
          <a:xfrm rot="8191251">
            <a:off x="4247533" y="3238877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4283702" y="3269361"/>
            <a:ext cx="44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37D625-1237-391A-FA08-89C010AB8323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25 000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724B8FA-7D31-DDBD-2675-DBB333B3295B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125 000</a:t>
            </a:r>
          </a:p>
        </p:txBody>
      </p:sp>
    </p:spTree>
    <p:extLst>
      <p:ext uri="{BB962C8B-B14F-4D97-AF65-F5344CB8AC3E}">
        <p14:creationId xmlns:p14="http://schemas.microsoft.com/office/powerpoint/2010/main" val="3255435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13A35FE-C0DD-2D46-5E05-05F108733144}"/>
              </a:ext>
            </a:extLst>
          </p:cNvPr>
          <p:cNvGrpSpPr/>
          <p:nvPr/>
        </p:nvGrpSpPr>
        <p:grpSpPr>
          <a:xfrm>
            <a:off x="-1852101" y="3759637"/>
            <a:ext cx="12603350" cy="596735"/>
            <a:chOff x="349857" y="2732400"/>
            <a:chExt cx="10800000" cy="473197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FB9B737-5916-FD70-3AAD-F483EAAFCB9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F4C5461-4D98-208B-EF3B-3392E98A506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F135943-182D-6BA3-8148-19DE43FA54F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F60A1BE-6009-84CF-29ED-44E9C2C0A4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F94E2A2-CF48-964B-9D2B-79C5A1E97C6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068A621-B83A-4284-C50B-CC797184FBC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CA27C21-A38A-845B-C61A-1117BE7C4C7B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223D1A9F-1DC0-998C-60DA-55BC5C74ECC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5A81824-01A3-42FA-EA31-879684691EC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8C6FD20-7AC4-833F-A417-884CF058BA7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CCBDB5B-0682-2ED4-FB23-7E790580068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69DE9BC-0FF0-43F3-758C-D1D5BD55DA82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D78AFF2-13C9-737A-CE03-CCF6DED1AC18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C3A46D5-8938-67CD-50B8-D12EA2B937E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F6895CF-2089-006D-799D-CC8FC87DB5F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4B7C9BA-6DB4-992F-E4E0-08699DB217C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8A4F8F04-6A4B-EACD-3E77-FA15C773E6D8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10FF0AE-52D5-2942-0B90-84FE7D81CAA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78F528F-7819-F959-1C4E-0FDDCB3286E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CC7ED77-7B1D-FE98-F77A-2E6A2F952E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55C57AD-A8F9-8187-43B8-E677C322EBE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0D8E9019-3009-92FA-A0E3-CFAF5D91E19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9D95976-AEBC-4DD4-946D-4CB4D10FE8A3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4BB6560-C26A-8BC3-6B48-729E2D7EDA1C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882DE10A-CA0E-5C99-A27F-C65A9BA7C1A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1A8C51-C41C-D5DB-9131-DB69DD00325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09671F8-6122-C8AD-1F41-25742127057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A59F64E-CEBA-AC58-D236-168A9BAE1216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4764499-7423-2F51-8022-40322CB8676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5BD353F3-B6B0-A306-2836-EF15F271E92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7AB5BE4-8F94-832C-91F9-D675731F424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509F4D1-F201-C684-69D2-829BDD45234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Larme 3">
            <a:extLst>
              <a:ext uri="{FF2B5EF4-FFF2-40B4-BE49-F238E27FC236}">
                <a16:creationId xmlns:a16="http://schemas.microsoft.com/office/drawing/2014/main" id="{8AAAB21D-9D01-D5DE-69A3-21B15847E3A0}"/>
              </a:ext>
            </a:extLst>
          </p:cNvPr>
          <p:cNvSpPr/>
          <p:nvPr/>
        </p:nvSpPr>
        <p:spPr>
          <a:xfrm rot="8191251">
            <a:off x="4247533" y="3238877"/>
            <a:ext cx="399415" cy="399415"/>
          </a:xfrm>
          <a:prstGeom prst="teardrop">
            <a:avLst>
              <a:gd name="adj" fmla="val 136296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5E2F213-3F29-70F5-44FB-6E9CA6E5E43B}"/>
              </a:ext>
            </a:extLst>
          </p:cNvPr>
          <p:cNvSpPr txBox="1"/>
          <p:nvPr/>
        </p:nvSpPr>
        <p:spPr>
          <a:xfrm>
            <a:off x="1765865" y="3251881"/>
            <a:ext cx="116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25 000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DD28D8DB-BE11-917F-3309-95145C5E8F7C}"/>
              </a:ext>
            </a:extLst>
          </p:cNvPr>
          <p:cNvSpPr txBox="1"/>
          <p:nvPr/>
        </p:nvSpPr>
        <p:spPr>
          <a:xfrm>
            <a:off x="5872520" y="3225342"/>
            <a:ext cx="133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125 000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3CC45AD-2A7E-9D3C-2ED3-ECF93C9950D7}"/>
              </a:ext>
            </a:extLst>
          </p:cNvPr>
          <p:cNvSpPr txBox="1"/>
          <p:nvPr/>
        </p:nvSpPr>
        <p:spPr>
          <a:xfrm>
            <a:off x="3891014" y="3175401"/>
            <a:ext cx="111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75 000</a:t>
            </a:r>
          </a:p>
        </p:txBody>
      </p:sp>
    </p:spTree>
    <p:extLst>
      <p:ext uri="{BB962C8B-B14F-4D97-AF65-F5344CB8AC3E}">
        <p14:creationId xmlns:p14="http://schemas.microsoft.com/office/powerpoint/2010/main" val="33669129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105</Words>
  <Application>Microsoft Office PowerPoint</Application>
  <PresentationFormat>Affichage à l'écran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et trouve comment la droite est graduée.</vt:lpstr>
      <vt:lpstr>La droite est graduée de</vt:lpstr>
      <vt:lpstr>Écris le nombre.</vt:lpstr>
      <vt:lpstr>Correction</vt:lpstr>
      <vt:lpstr>Observe et trouve comment la droite est graduée.</vt:lpstr>
      <vt:lpstr>La droite est graduée de</vt:lpstr>
      <vt:lpstr>Écris le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64</cp:revision>
  <dcterms:created xsi:type="dcterms:W3CDTF">2023-02-07T14:55:57Z</dcterms:created>
  <dcterms:modified xsi:type="dcterms:W3CDTF">2026-01-31T12:17:15Z</dcterms:modified>
</cp:coreProperties>
</file>